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515" r:id="rId4"/>
    <p:sldId id="514" r:id="rId5"/>
    <p:sldId id="257" r:id="rId6"/>
    <p:sldId id="532" r:id="rId7"/>
    <p:sldId id="527" r:id="rId8"/>
    <p:sldId id="531" r:id="rId9"/>
    <p:sldId id="329" r:id="rId10"/>
    <p:sldId id="370" r:id="rId11"/>
    <p:sldId id="371" r:id="rId12"/>
    <p:sldId id="528" r:id="rId13"/>
    <p:sldId id="374" r:id="rId14"/>
    <p:sldId id="479" r:id="rId15"/>
    <p:sldId id="529" r:id="rId16"/>
    <p:sldId id="360" r:id="rId17"/>
    <p:sldId id="530" r:id="rId18"/>
    <p:sldId id="518" r:id="rId19"/>
    <p:sldId id="516" r:id="rId20"/>
    <p:sldId id="494" r:id="rId21"/>
    <p:sldId id="517" r:id="rId22"/>
    <p:sldId id="533" r:id="rId23"/>
    <p:sldId id="521" r:id="rId24"/>
    <p:sldId id="534" r:id="rId25"/>
    <p:sldId id="470" r:id="rId26"/>
    <p:sldId id="524" r:id="rId27"/>
    <p:sldId id="520" r:id="rId28"/>
    <p:sldId id="535" r:id="rId29"/>
    <p:sldId id="519" r:id="rId30"/>
    <p:sldId id="501" r:id="rId31"/>
    <p:sldId id="497" r:id="rId32"/>
    <p:sldId id="498" r:id="rId33"/>
    <p:sldId id="5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49"/>
    <p:restoredTop sz="96790"/>
  </p:normalViewPr>
  <p:slideViewPr>
    <p:cSldViewPr snapToGrid="0" snapToObjects="1">
      <p:cViewPr varScale="1">
        <p:scale>
          <a:sx n="103" d="100"/>
          <a:sy n="103" d="100"/>
        </p:scale>
        <p:origin x="168" y="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7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5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GLBIO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1.03616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Persistent problems in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(GLBIO 2024)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16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4097790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28" y="1915087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4F489-5144-780D-FA82-4136B432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2447689" y="1515599"/>
            <a:ext cx="4665704" cy="362746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7411461" y="3222539"/>
            <a:ext cx="3256541" cy="236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>
                <a:solidFill>
                  <a:schemeClr val="bg1">
                    <a:lumMod val="65000"/>
                  </a:schemeClr>
                </a:solidFill>
              </a:rPr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Library preparation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 err="1">
                <a:solidFill>
                  <a:schemeClr val="bg1">
                    <a:lumMod val="65000"/>
                  </a:schemeClr>
                </a:solidFill>
              </a:rPr>
              <a:t>Mulitplexing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Sequencing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Count normalization</a:t>
            </a:r>
          </a:p>
          <a:p>
            <a:pPr lvl="2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RLE, TMM, CSS, CLR, …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Proportion, percentage, relative abundance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909998" y="5011044"/>
            <a:ext cx="6212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Subsetting</a:t>
            </a:r>
            <a:r>
              <a:rPr lang="en-US" dirty="0"/>
              <a:t> the composition puts us on a different simplex</a:t>
            </a:r>
          </a:p>
          <a:p>
            <a:pPr>
              <a:buFont typeface="Arial" charset="0"/>
              <a:buChar char="•"/>
            </a:pPr>
            <a:r>
              <a:rPr lang="en-US" dirty="0"/>
              <a:t>More dimensions make it “look OK” but it’s not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3A3C-DA9A-4331-22A2-6BD7B96F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Compositional operations (    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5AABD62-AA16-2039-0B86-7D77437C9B1E}"/>
              </a:ext>
            </a:extLst>
          </p:cNvPr>
          <p:cNvSpPr/>
          <p:nvPr/>
        </p:nvSpPr>
        <p:spPr>
          <a:xfrm>
            <a:off x="2641600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CB74204C-ABD7-0AA3-E651-C093380CFB59}"/>
              </a:ext>
            </a:extLst>
          </p:cNvPr>
          <p:cNvSpPr/>
          <p:nvPr/>
        </p:nvSpPr>
        <p:spPr>
          <a:xfrm>
            <a:off x="5568626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573D6167-5537-DBDC-8A6E-BF33408B0D04}"/>
              </a:ext>
            </a:extLst>
          </p:cNvPr>
          <p:cNvSpPr/>
          <p:nvPr/>
        </p:nvSpPr>
        <p:spPr>
          <a:xfrm>
            <a:off x="6803457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3C9A70-AA35-23B0-8363-43F714328F1D}"/>
              </a:ext>
            </a:extLst>
          </p:cNvPr>
          <p:cNvSpPr/>
          <p:nvPr/>
        </p:nvSpPr>
        <p:spPr>
          <a:xfrm>
            <a:off x="3638144" y="2265218"/>
            <a:ext cx="1172225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B5A7F50-EB74-C72B-C896-5876DFEEA8EE}"/>
              </a:ext>
            </a:extLst>
          </p:cNvPr>
          <p:cNvSpPr/>
          <p:nvPr/>
        </p:nvSpPr>
        <p:spPr>
          <a:xfrm>
            <a:off x="7331972" y="839715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6F781A7D-0AE1-08F0-4C3E-ECB5BF4FF14B}"/>
              </a:ext>
            </a:extLst>
          </p:cNvPr>
          <p:cNvSpPr/>
          <p:nvPr/>
        </p:nvSpPr>
        <p:spPr>
          <a:xfrm>
            <a:off x="1070607" y="2265218"/>
            <a:ext cx="1215394" cy="452582"/>
          </a:xfrm>
          <a:prstGeom prst="blockArc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2804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3575576" y="3628506"/>
            <a:ext cx="39028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dirty="0"/>
              <a:t>Hidden assumptions in </a:t>
            </a:r>
            <a:r>
              <a:rPr lang="en-US" sz="1620" dirty="0"/>
              <a:t>x</a:t>
            </a:r>
            <a:r>
              <a:rPr lang="en-US" sz="1620" b="1" baseline="-25000" dirty="0"/>
              <a:t>i</a:t>
            </a:r>
            <a:r>
              <a:rPr lang="en-CA" sz="1620" b="1" baseline="-25000" dirty="0"/>
              <a:t> </a:t>
            </a:r>
            <a:r>
              <a:rPr lang="en-CA" sz="1620" dirty="0"/>
              <a:t>and</a:t>
            </a:r>
            <a:r>
              <a:rPr lang="en-CA" sz="1620" b="1" baseline="-25000" dirty="0"/>
              <a:t> </a:t>
            </a:r>
            <a:r>
              <a:rPr lang="en-CA" sz="1620" dirty="0"/>
              <a:t>in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CA" sz="1620" dirty="0"/>
              <a:t>!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8F27-9B69-693E-B44B-11D12E4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/>
            <a:r>
              <a:rPr lang="en-US" sz="4000" b="1" dirty="0">
                <a:latin typeface="+mj-lt"/>
              </a:rPr>
              <a:t>CLR is a poor approximation of the environment</a:t>
            </a:r>
            <a:endParaRPr lang="en-US" sz="40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14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CLR is a point estimate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240167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1BAD-FD98-08BC-2FA0-464FC0D6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err="1"/>
              <a:t>clr</a:t>
            </a:r>
            <a:r>
              <a:rPr lang="en-US" b="1" dirty="0"/>
              <a:t>(x) = [ log(x</a:t>
            </a:r>
            <a:r>
              <a:rPr lang="en-US" b="1" baseline="-25000" dirty="0"/>
              <a:t>1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log(x</a:t>
            </a:r>
            <a:r>
              <a:rPr lang="en-US" b="1" baseline="-25000" dirty="0"/>
              <a:t>2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</a:t>
            </a:r>
            <a:r>
              <a:rPr lang="is-IS" b="1" dirty="0"/>
              <a:t>… log(x</a:t>
            </a:r>
            <a:r>
              <a:rPr lang="is-IS" b="1" baseline="-25000" dirty="0"/>
              <a:t>D</a:t>
            </a:r>
            <a:r>
              <a:rPr lang="is-IS" b="1" dirty="0"/>
              <a:t>/g</a:t>
            </a:r>
            <a:r>
              <a:rPr lang="is-IS" b="1" baseline="-25000" dirty="0"/>
              <a:t>X</a:t>
            </a:r>
            <a:r>
              <a:rPr lang="is-IS" b="1" dirty="0"/>
              <a:t>)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4C95-7B46-8681-A3A4-E876AA692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r>
              <a:rPr lang="en-US" dirty="0"/>
              <a:t> is a point estimate, as is 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endParaRPr lang="en-US" b="1" baseline="-25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Original ALDEx2 controlled for the </a:t>
            </a:r>
          </a:p>
          <a:p>
            <a:pPr lvl="1"/>
            <a:r>
              <a:rPr lang="en-US" dirty="0"/>
              <a:t>More data makes the numerator more accurate</a:t>
            </a:r>
          </a:p>
          <a:p>
            <a:pPr lvl="2"/>
            <a:r>
              <a:rPr lang="en-US" dirty="0"/>
              <a:t>This can be modelled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New ALDEx2 also controls for the denominator</a:t>
            </a:r>
          </a:p>
          <a:p>
            <a:pPr lvl="1"/>
            <a:r>
              <a:rPr lang="en-US" dirty="0"/>
              <a:t>More data has little effect on the denominator</a:t>
            </a:r>
          </a:p>
          <a:p>
            <a:pPr lvl="2"/>
            <a:r>
              <a:rPr lang="en-US" dirty="0"/>
              <a:t>Leads to inflated power problem in the transcriptome</a:t>
            </a:r>
          </a:p>
          <a:p>
            <a:pPr lvl="2"/>
            <a:r>
              <a:rPr lang="en-US" dirty="0"/>
              <a:t>Scale can fix this!</a:t>
            </a:r>
          </a:p>
          <a:p>
            <a:pPr lvl="2"/>
            <a:endParaRPr lang="en-US" dirty="0"/>
          </a:p>
          <a:p>
            <a:r>
              <a:rPr lang="en-US" dirty="0"/>
              <a:t>We need to acknowledge both as being flawed 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D4072-4096-AEC9-1ABC-198588A1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E128A-06D4-45DD-FFB4-A7FEC248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 (original):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1008382" y="2237091"/>
            <a:ext cx="5247112" cy="288609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2980" y="6920867"/>
            <a:ext cx="2606040" cy="328613"/>
          </a:xfr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8473" y="1928465"/>
            <a:ext cx="369092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genes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0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6227" y="5185372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236E6-581D-4B17-2516-B45107E4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 ( </a:t>
            </a:r>
            <a:r>
              <a:rPr lang="en-CA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aldex.plotFeature</a:t>
            </a:r>
            <a:r>
              <a:rPr lang="en-CA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CA" sz="4400" b="1" dirty="0"/>
              <a:t>)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1" y="2395728"/>
            <a:ext cx="224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posterior distributions (</a:t>
            </a:r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187101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55E8-C3E5-667E-29CA-4CB4120F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96-4DB0-3981-7620-C448295A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 data assumptions of all tools and normalizations</a:t>
            </a:r>
          </a:p>
          <a:p>
            <a:pPr lvl="1"/>
            <a:r>
              <a:rPr lang="en-US" dirty="0"/>
              <a:t>Very few DA features</a:t>
            </a:r>
          </a:p>
          <a:p>
            <a:pPr lvl="1"/>
            <a:r>
              <a:rPr lang="en-US" dirty="0"/>
              <a:t>DA is symmetric or at least stochastic</a:t>
            </a:r>
          </a:p>
          <a:p>
            <a:pPr lvl="1"/>
            <a:r>
              <a:rPr lang="en-US" dirty="0"/>
              <a:t>Equal underlying environmental abundance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High quality transcriptomes and single cell (sometimes)</a:t>
            </a:r>
          </a:p>
          <a:p>
            <a:pPr lvl="1"/>
            <a:endParaRPr lang="en-US" dirty="0"/>
          </a:p>
          <a:p>
            <a:r>
              <a:rPr lang="en-US" dirty="0"/>
              <a:t>Bad data realities</a:t>
            </a:r>
          </a:p>
          <a:p>
            <a:pPr lvl="1"/>
            <a:r>
              <a:rPr lang="en-US" dirty="0"/>
              <a:t>Many DA features</a:t>
            </a:r>
          </a:p>
          <a:p>
            <a:pPr lvl="1"/>
            <a:r>
              <a:rPr lang="en-US" dirty="0"/>
              <a:t>Asymmetric data</a:t>
            </a:r>
          </a:p>
          <a:p>
            <a:pPr lvl="1"/>
            <a:r>
              <a:rPr lang="en-US" dirty="0"/>
              <a:t>Different environment sizes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Just about Everything else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805A-C8D7-4837-E515-E8884B8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81CA-F776-F5CB-432D-0B02FA8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0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BACE-020B-B469-8537-AFFE23C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63E9-E1C6-051B-D547-58698C44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 many things ‘significant’</a:t>
            </a:r>
          </a:p>
          <a:p>
            <a:pPr lvl="1"/>
            <a:r>
              <a:rPr lang="en-US" dirty="0"/>
              <a:t>Something must be invariant</a:t>
            </a:r>
          </a:p>
          <a:p>
            <a:r>
              <a:rPr lang="en-US" dirty="0"/>
              <a:t>q-score is unrealistic</a:t>
            </a:r>
          </a:p>
          <a:p>
            <a:pPr lvl="1"/>
            <a:r>
              <a:rPr lang="en-US" dirty="0"/>
              <a:t>Mismatch between model and test</a:t>
            </a:r>
          </a:p>
          <a:p>
            <a:pPr lvl="1"/>
            <a:r>
              <a:rPr lang="en-US" dirty="0"/>
              <a:t>Too much ‘power’ for sample size</a:t>
            </a:r>
          </a:p>
          <a:p>
            <a:r>
              <a:rPr lang="en-US" dirty="0"/>
              <a:t> No real variation</a:t>
            </a:r>
          </a:p>
          <a:p>
            <a:pPr lvl="1"/>
            <a:r>
              <a:rPr lang="en-US" dirty="0"/>
              <a:t>Many parts have 0 variance</a:t>
            </a:r>
          </a:p>
          <a:p>
            <a:r>
              <a:rPr lang="en-US" dirty="0"/>
              <a:t>Asymmetry</a:t>
            </a:r>
          </a:p>
          <a:p>
            <a:pPr lvl="1"/>
            <a:r>
              <a:rPr lang="en-US" dirty="0"/>
              <a:t>Few features on the line of no difference</a:t>
            </a:r>
          </a:p>
          <a:p>
            <a:r>
              <a:rPr lang="en-US" dirty="0"/>
              <a:t>Even ’good data’ can actually be bad!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FE153-93A6-A69D-9696-53940222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C93C0-4A25-B541-47C8-EE458F5B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1981201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9120" y="1346641"/>
            <a:ext cx="50667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high throughput sequencing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Identify what individual feature(s) associated with the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Analyses should be internally and externally consistent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Analyses should be robust and reproducible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FBDB-0B31-EBE6-5474-B5F1A5DB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1: mock chemostat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20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chemostat 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Expect unidirectional change in a small number of taxa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by </a:t>
            </a:r>
            <a:r>
              <a:rPr lang="en-US" sz="2000" b="1" dirty="0" err="1"/>
              <a:t>clr</a:t>
            </a:r>
            <a:r>
              <a:rPr lang="en-US" sz="2000" b="1" dirty="0"/>
              <a:t>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EA6A5-3DC1-8A0D-FFCC-86490A4D02D0}"/>
              </a:ext>
            </a:extLst>
          </p:cNvPr>
          <p:cNvSpPr txBox="1"/>
          <p:nvPr/>
        </p:nvSpPr>
        <p:spPr>
          <a:xfrm>
            <a:off x="7522804" y="6308208"/>
            <a:ext cx="25811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https://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/pdf/2201.03616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Identification: Plot your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99958-A05C-E8CB-E47D-43338424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8" y="2479514"/>
            <a:ext cx="10747464" cy="30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just a smidgen of scale (0.25)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79811-FB6C-C165-0CB0-15DA24C7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10086372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5625" y="1485524"/>
            <a:ext cx="84709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Less effect in this dataset</a:t>
            </a:r>
            <a:endParaRPr lang="en-US" sz="1600" b="1" dirty="0"/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16AFE-36FA-5A5A-5549-0EA3333D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518175" cy="292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35B61-FCFE-5537-F8B2-012DC60A5507}"/>
              </a:ext>
            </a:extLst>
          </p:cNvPr>
          <p:cNvSpPr txBox="1"/>
          <p:nvPr/>
        </p:nvSpPr>
        <p:spPr>
          <a:xfrm>
            <a:off x="7522804" y="6308208"/>
            <a:ext cx="163378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McMurrouggh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NAR  2018</a:t>
            </a:r>
          </a:p>
        </p:txBody>
      </p:sp>
    </p:spTree>
    <p:extLst>
      <p:ext uri="{BB962C8B-B14F-4D97-AF65-F5344CB8AC3E}">
        <p14:creationId xmlns:p14="http://schemas.microsoft.com/office/powerpoint/2010/main" val="286088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39456-35CD-6A5E-C668-F8CC94D0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440062" cy="30205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r>
              <a:rPr lang="en-CA" sz="4400" b="1" dirty="0"/>
              <a:t>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273174"/>
            <a:ext cx="8470900" cy="2479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44199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of inflated power issue: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1 - ?</a:t>
            </a:r>
          </a:p>
          <a:p>
            <a:endParaRPr lang="en-US" dirty="0"/>
          </a:p>
          <a:p>
            <a:r>
              <a:rPr lang="en-US" dirty="0"/>
              <a:t>2 -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52E5B-200E-0789-8EB6-34C0422AAC9C}"/>
              </a:ext>
            </a:extLst>
          </p:cNvPr>
          <p:cNvSpPr txBox="1"/>
          <p:nvPr/>
        </p:nvSpPr>
        <p:spPr>
          <a:xfrm>
            <a:off x="7522804" y="6308208"/>
            <a:ext cx="185659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Anders et al, Genome Biology  2010</a:t>
            </a:r>
          </a:p>
        </p:txBody>
      </p:sp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– big difference</a:t>
            </a:r>
          </a:p>
          <a:p>
            <a:endParaRPr lang="en-US" dirty="0"/>
          </a:p>
          <a:p>
            <a:r>
              <a:rPr lang="en-US" dirty="0"/>
              <a:t>2 - low SE (variance)</a:t>
            </a:r>
          </a:p>
          <a:p>
            <a:endParaRPr lang="en-US" dirty="0"/>
          </a:p>
          <a:p>
            <a:r>
              <a:rPr lang="en-US" dirty="0"/>
              <a:t>Which is most likely to be useful and correct?</a:t>
            </a:r>
          </a:p>
        </p:txBody>
      </p:sp>
    </p:spTree>
    <p:extLst>
      <p:ext uri="{BB962C8B-B14F-4D97-AF65-F5344CB8AC3E}">
        <p14:creationId xmlns:p14="http://schemas.microsoft.com/office/powerpoint/2010/main" val="392694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C7A78-5CB8-D8DC-BF3F-600E56EF4359}"/>
              </a:ext>
            </a:extLst>
          </p:cNvPr>
          <p:cNvSpPr txBox="1"/>
          <p:nvPr/>
        </p:nvSpPr>
        <p:spPr>
          <a:xfrm>
            <a:off x="7522804" y="6308208"/>
            <a:ext cx="13260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</p:txBody>
      </p:sp>
    </p:spTree>
    <p:extLst>
      <p:ext uri="{BB962C8B-B14F-4D97-AF65-F5344CB8AC3E}">
        <p14:creationId xmlns:p14="http://schemas.microsoft.com/office/powerpoint/2010/main" val="1782621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 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(4%) </a:t>
            </a:r>
            <a:endParaRPr lang="en-CA" sz="2400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F2A23-2F7C-88AE-50D2-5512073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7" y="2803966"/>
            <a:ext cx="10210166" cy="3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5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4: meta-transcriptome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600" dirty="0"/>
              <a:t>Worst of the worst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29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51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r>
              <a:rPr lang="en-US" sz="2000" b="1" dirty="0"/>
              <a:t>	- bulk scale ~8X</a:t>
            </a:r>
          </a:p>
          <a:p>
            <a:r>
              <a:rPr lang="en-US" sz="2000" b="1" dirty="0"/>
              <a:t>	- housekeeping scale ~1.15X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C3E82-0BB0-721F-83F8-D605C380900A}"/>
              </a:ext>
            </a:extLst>
          </p:cNvPr>
          <p:cNvSpPr txBox="1"/>
          <p:nvPr/>
        </p:nvSpPr>
        <p:spPr>
          <a:xfrm>
            <a:off x="7522804" y="6308208"/>
            <a:ext cx="3081293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Santoa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10.1101/2024.04.24.590967v2  2024</a:t>
            </a:r>
          </a:p>
        </p:txBody>
      </p:sp>
    </p:spTree>
    <p:extLst>
      <p:ext uri="{BB962C8B-B14F-4D97-AF65-F5344CB8AC3E}">
        <p14:creationId xmlns:p14="http://schemas.microsoft.com/office/powerpoint/2010/main" val="158500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CB7C4-0B62-DD69-1CFA-344E0D1409E0}"/>
              </a:ext>
            </a:extLst>
          </p:cNvPr>
          <p:cNvSpPr txBox="1"/>
          <p:nvPr/>
        </p:nvSpPr>
        <p:spPr>
          <a:xfrm>
            <a:off x="4660538" y="4925381"/>
            <a:ext cx="3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A0EBA-8DE5-4111-841D-E891E471F07C}"/>
              </a:ext>
            </a:extLst>
          </p:cNvPr>
          <p:cNvSpPr txBox="1"/>
          <p:nvPr/>
        </p:nvSpPr>
        <p:spPr>
          <a:xfrm>
            <a:off x="7522804" y="6308208"/>
            <a:ext cx="28376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https://arxiv.org/pdf/2201.03616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2023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sz="9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illSansRegular"/>
              </a:rPr>
              <a:t>2024.04.01.587602</a:t>
            </a:r>
            <a:r>
              <a:rPr lang="en-US" sz="9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GillSansRegular"/>
              </a:rPr>
              <a:t> 2024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HTS data are partially identifiable:</a:t>
            </a:r>
          </a:p>
          <a:p>
            <a:pPr lvl="1"/>
            <a:r>
              <a:rPr lang="en-US" dirty="0"/>
              <a:t>Scale is assumed, wrongly, by all tools to be estimated properly</a:t>
            </a:r>
          </a:p>
          <a:p>
            <a:pPr lvl="1"/>
            <a:r>
              <a:rPr lang="en-US" dirty="0"/>
              <a:t>Accounting for scale prevents shrinking to a known wrong estimate</a:t>
            </a:r>
          </a:p>
          <a:p>
            <a:pPr lvl="1"/>
            <a:r>
              <a:rPr lang="en-US" dirty="0"/>
              <a:t>Better inference is obtained if all parameters are estimated including scale</a:t>
            </a:r>
          </a:p>
          <a:p>
            <a:pPr lvl="1"/>
            <a:r>
              <a:rPr lang="en-US" dirty="0"/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Uncertainty is not a bad thing if you remember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– your data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 – therefore the results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 – therefore your interpretation  must allow  for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8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HTS data are a form of partially identifiable data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Scale is assumed, wrongly, by all tools to be estimated properly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Accounting for scale prevents shrinking to a known wrong estimate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Better inference is obtained if all parameters are estimated including scale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9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7F15-4FCE-CB58-CDE0-1A90A085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E85E-FF26-4DCA-FFD7-BBF10C3C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Michelle Nixon</a:t>
            </a:r>
          </a:p>
          <a:p>
            <a:pPr lvl="1"/>
            <a:r>
              <a:rPr lang="en-US" dirty="0"/>
              <a:t>Explicit description of scale</a:t>
            </a:r>
          </a:p>
          <a:p>
            <a:pPr lvl="1"/>
            <a:r>
              <a:rPr lang="en-US" dirty="0"/>
              <a:t>How it is integrated into ALDEx2</a:t>
            </a:r>
          </a:p>
          <a:p>
            <a:pPr lvl="1"/>
            <a:r>
              <a:rPr lang="en-US" dirty="0"/>
              <a:t>The amazing increases in sensitivity and specificity that is possible</a:t>
            </a:r>
          </a:p>
          <a:p>
            <a:pPr lvl="1"/>
            <a:r>
              <a:rPr lang="en-US" dirty="0"/>
              <a:t>Tips on how to model scale</a:t>
            </a:r>
          </a:p>
          <a:p>
            <a:pPr lvl="1"/>
            <a:endParaRPr lang="en-US" dirty="0"/>
          </a:p>
          <a:p>
            <a:r>
              <a:rPr lang="en-US" dirty="0"/>
              <a:t>Kyle McGovern</a:t>
            </a:r>
          </a:p>
          <a:p>
            <a:pPr lvl="1"/>
            <a:r>
              <a:rPr lang="en-US" dirty="0"/>
              <a:t>Taking it to the next level</a:t>
            </a:r>
          </a:p>
          <a:p>
            <a:pPr lvl="1"/>
            <a:r>
              <a:rPr lang="en-US" dirty="0"/>
              <a:t>Using scale in GSEA and differential set analysis</a:t>
            </a:r>
          </a:p>
          <a:p>
            <a:pPr lvl="1"/>
            <a:r>
              <a:rPr lang="en-US" dirty="0"/>
              <a:t>Shows scale is a general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ED5B4-AE82-C725-9E88-CE1CA7324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9B9CE-16EF-20C3-E748-F0A7BD56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not treat all HTS data the same?</a:t>
            </a:r>
          </a:p>
          <a:p>
            <a:pPr lvl="1"/>
            <a:r>
              <a:rPr lang="en-US" dirty="0"/>
              <a:t>Many researcher degrees of freedom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  <a:p>
            <a:r>
              <a:rPr lang="en-US" dirty="0"/>
              <a:t>General lack of robustness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05" y="2961834"/>
            <a:ext cx="1215480" cy="18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3687608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C1363-2045-F3F0-F742-A7E1174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984"/>
            <a:ext cx="893834" cy="1325563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5ADD330-03EC-FD68-B89C-92D2D535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2" y="2107841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say every analysis ever done was wrong …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But, every analysis ever done has a mismatch between the data that was collected and the underlying assumptions of basic statistics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do better and to accept the limitations of the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say every analysis ever done was wrong …</a:t>
            </a:r>
          </a:p>
          <a:p>
            <a:endParaRPr lang="en-US" dirty="0"/>
          </a:p>
          <a:p>
            <a:r>
              <a:rPr lang="en-US" dirty="0"/>
              <a:t>But, every analysis ever done has a mismatch between the data that was collected and the underlying assumptions of basic statistics</a:t>
            </a:r>
          </a:p>
          <a:p>
            <a:endParaRPr lang="en-US" dirty="0"/>
          </a:p>
          <a:p>
            <a:r>
              <a:rPr lang="en-US" dirty="0"/>
              <a:t>We need to do better and to accept the limitations of the data</a:t>
            </a:r>
          </a:p>
          <a:p>
            <a:endParaRPr lang="en-US" dirty="0"/>
          </a:p>
          <a:p>
            <a:r>
              <a:rPr lang="en-US" dirty="0"/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1953-EBE7-F31F-8E11-8A2357A0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or accuracy?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2935F-954A-9D62-6F84-49784D44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67C7-0E43-4BDA-932D-FF3D494A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27880-9225-4F33-4BF4-41861BFB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000"/>
            <a:ext cx="9854770" cy="3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6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good inference hard?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99579" y="2267404"/>
            <a:ext cx="5195098" cy="31946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7062064" y="2871146"/>
            <a:ext cx="3460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moving parts directly</a:t>
            </a:r>
          </a:p>
          <a:p>
            <a:pPr algn="ctr"/>
            <a:endParaRPr lang="en-US" sz="2400" b="1" u="sng" dirty="0"/>
          </a:p>
          <a:p>
            <a:pPr algn="ctr"/>
            <a:r>
              <a:rPr lang="en-US" sz="2400" b="1" u="sng" dirty="0"/>
              <a:t>We want to measure the population but only have the composition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0BD3-548A-9511-6023-61EC154C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53892</TotalTime>
  <Words>1595</Words>
  <Application>Microsoft Macintosh PowerPoint</Application>
  <PresentationFormat>Widescreen</PresentationFormat>
  <Paragraphs>344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GillSansRegular</vt:lpstr>
      <vt:lpstr>Wingdings</vt:lpstr>
      <vt:lpstr>Office Theme</vt:lpstr>
      <vt:lpstr>Persistent problems in high throughput sequencing datasets (GLBIO 2024)</vt:lpstr>
      <vt:lpstr>The goal</vt:lpstr>
      <vt:lpstr>How we get our data</vt:lpstr>
      <vt:lpstr>Dark underbelly of HTS</vt:lpstr>
      <vt:lpstr>Our data in reality</vt:lpstr>
      <vt:lpstr>We’re not here today…</vt:lpstr>
      <vt:lpstr>We’re not here today…</vt:lpstr>
      <vt:lpstr>Precision or accuracy?</vt:lpstr>
      <vt:lpstr>Why is good inference hard?</vt:lpstr>
      <vt:lpstr>Data as counts</vt:lpstr>
      <vt:lpstr>As delivered by sequencing</vt:lpstr>
      <vt:lpstr>Compositional operations (     )</vt:lpstr>
      <vt:lpstr>Log-ratios for CoDa</vt:lpstr>
      <vt:lpstr>CLR is a poor approximation of the environment</vt:lpstr>
      <vt:lpstr>clr(x) = [ log(x1/gX), log(x2/gX), … log(xD/gX) ]</vt:lpstr>
      <vt:lpstr>ALDEx2 (original): probabilistic CoDa</vt:lpstr>
      <vt:lpstr>Graphical intuition ( aldex.plotFeature() )</vt:lpstr>
      <vt:lpstr>Bad data</vt:lpstr>
      <vt:lpstr>Diagnosing bad data</vt:lpstr>
      <vt:lpstr>Example 1: mock chemostat</vt:lpstr>
      <vt:lpstr>Identification: Plot your data</vt:lpstr>
      <vt:lpstr>Add just a smidgen of scale (0.25)</vt:lpstr>
      <vt:lpstr>Example 2: selex</vt:lpstr>
      <vt:lpstr>Example 2: selex (0.5)</vt:lpstr>
      <vt:lpstr>Root of inflated power issue:</vt:lpstr>
      <vt:lpstr>Dispersion vs. count</vt:lpstr>
      <vt:lpstr>Example 3: yeast transcriptome</vt:lpstr>
      <vt:lpstr>Example 3: yeast transcriptome  (0.5)</vt:lpstr>
      <vt:lpstr>Example 4: meta-transcriptome</vt:lpstr>
      <vt:lpstr>What is scale?</vt:lpstr>
      <vt:lpstr>Summary</vt:lpstr>
      <vt:lpstr>Summary</vt:lpstr>
      <vt:lpstr>Up next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93</cp:revision>
  <dcterms:created xsi:type="dcterms:W3CDTF">2021-04-14T17:33:42Z</dcterms:created>
  <dcterms:modified xsi:type="dcterms:W3CDTF">2024-05-03T15:34:57Z</dcterms:modified>
</cp:coreProperties>
</file>